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6" r:id="rId2"/>
    <p:sldId id="260" r:id="rId3"/>
    <p:sldId id="258" r:id="rId4"/>
    <p:sldId id="268" r:id="rId5"/>
    <p:sldId id="266"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5EAD"/>
    <a:srgbClr val="E28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307112-BB7C-482B-944D-50316DC386A4}" v="11" dt="2023-06-13T12:38:09.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63" autoAdjust="0"/>
    <p:restoredTop sz="96357" autoAdjust="0"/>
  </p:normalViewPr>
  <p:slideViewPr>
    <p:cSldViewPr snapToGrid="0">
      <p:cViewPr varScale="1">
        <p:scale>
          <a:sx n="145" d="100"/>
          <a:sy n="145" d="100"/>
        </p:scale>
        <p:origin x="90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anh Nguyen" userId="fbecc361-52a2-4516-b87d-95be40850c08" providerId="ADAL" clId="{C49848E8-7F2D-469B-ADD4-48E63CD91A02}"/>
    <pc:docChg chg="modSld">
      <pc:chgData name="Thanh Nguyen" userId="fbecc361-52a2-4516-b87d-95be40850c08" providerId="ADAL" clId="{C49848E8-7F2D-469B-ADD4-48E63CD91A02}" dt="2023-06-13T16:52:49.321" v="43" actId="20577"/>
      <pc:docMkLst>
        <pc:docMk/>
      </pc:docMkLst>
      <pc:sldChg chg="modNotesTx">
        <pc:chgData name="Thanh Nguyen" userId="fbecc361-52a2-4516-b87d-95be40850c08" providerId="ADAL" clId="{C49848E8-7F2D-469B-ADD4-48E63CD91A02}" dt="2023-06-13T16:52:40.967" v="0"/>
        <pc:sldMkLst>
          <pc:docMk/>
          <pc:sldMk cId="3831656020" sldId="260"/>
        </pc:sldMkLst>
      </pc:sldChg>
      <pc:sldChg chg="modNotesTx">
        <pc:chgData name="Thanh Nguyen" userId="fbecc361-52a2-4516-b87d-95be40850c08" providerId="ADAL" clId="{C49848E8-7F2D-469B-ADD4-48E63CD91A02}" dt="2023-06-13T16:52:49.321" v="43" actId="20577"/>
        <pc:sldMkLst>
          <pc:docMk/>
          <pc:sldMk cId="1803211651"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13E71-9FFC-6F4F-BBD9-D44CB3A92D6E}" type="datetimeFigureOut">
              <a:rPr lang="en-US" smtClean="0"/>
              <a:t>6/13/2023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FB389-8911-7047-B00E-90614BC858E4}" type="slidenum">
              <a:rPr lang="en-US" smtClean="0"/>
              <a:t>‹#›</a:t>
            </a:fld>
            <a:endParaRPr lang="en-US"/>
          </a:p>
        </p:txBody>
      </p:sp>
    </p:spTree>
    <p:extLst>
      <p:ext uri="{BB962C8B-B14F-4D97-AF65-F5344CB8AC3E}">
        <p14:creationId xmlns:p14="http://schemas.microsoft.com/office/powerpoint/2010/main" val="14401976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t>
            </a:r>
          </a:p>
          <a:p>
            <a:endParaRPr lang="en-US" dirty="0"/>
          </a:p>
          <a:p>
            <a:r>
              <a:rPr lang="en-US" dirty="0"/>
              <a:t>Thank you for joining the LPCA today as we host our first Session of the eClinicalWorks EHR User Group. This session will be recorded and will be shared with all registered attendees, along with any resources and slide decks presented. The recordings will be made available on the LPCA website, located within the LPCA Members Portal, which now has a feature to select your specific health center facility. </a:t>
            </a:r>
          </a:p>
          <a:p>
            <a:r>
              <a:rPr lang="en-US" dirty="0"/>
              <a:t>If you have any questions during the session, please post them in the Chat or Q&amp;A, which will be monitored by one of our LPCA team members.</a:t>
            </a:r>
          </a:p>
          <a:p>
            <a:endParaRPr lang="en-US" dirty="0"/>
          </a:p>
          <a:p>
            <a:r>
              <a:rPr lang="en-US" dirty="0"/>
              <a:t>EHR User Groups have been an ongoing activity provided by the Health Center Controlled Network project, and is a highly requested activity on behalf of our members. We are grateful to have with us today our eCW Representatives,</a:t>
            </a:r>
          </a:p>
          <a:p>
            <a:r>
              <a:rPr lang="en-US" dirty="0"/>
              <a:t>Kelli Smith, Sales &amp; Business Development, and</a:t>
            </a:r>
          </a:p>
          <a:p>
            <a:r>
              <a:rPr lang="en-US" dirty="0"/>
              <a:t>Muhammad </a:t>
            </a:r>
            <a:r>
              <a:rPr lang="en-US" dirty="0" err="1"/>
              <a:t>Nayani</a:t>
            </a:r>
            <a:r>
              <a:rPr lang="en-US" dirty="0"/>
              <a:t>, Business Development Manager &amp; Strategist</a:t>
            </a:r>
          </a:p>
          <a:p>
            <a:endParaRPr lang="en-US" dirty="0"/>
          </a:p>
          <a:p>
            <a:r>
              <a:rPr lang="en-US" dirty="0"/>
              <a:t>Today they will be presenting updates regarding their UDS+ Modernization roadmap with reporting disaggregated, patient-level data via FHIR API and their Version 12 Upgrade. </a:t>
            </a:r>
          </a:p>
        </p:txBody>
      </p:sp>
      <p:sp>
        <p:nvSpPr>
          <p:cNvPr id="4" name="Slide Number Placeholder 3"/>
          <p:cNvSpPr>
            <a:spLocks noGrp="1"/>
          </p:cNvSpPr>
          <p:nvPr>
            <p:ph type="sldNum" sz="quarter" idx="5"/>
          </p:nvPr>
        </p:nvSpPr>
        <p:spPr/>
        <p:txBody>
          <a:bodyPr/>
          <a:lstStyle/>
          <a:p>
            <a:fld id="{179FB389-8911-7047-B00E-90614BC858E4}" type="slidenum">
              <a:rPr lang="en-US" smtClean="0"/>
              <a:t>2</a:t>
            </a:fld>
            <a:endParaRPr lang="en-US"/>
          </a:p>
        </p:txBody>
      </p:sp>
    </p:spTree>
    <p:extLst>
      <p:ext uri="{BB962C8B-B14F-4D97-AF65-F5344CB8AC3E}">
        <p14:creationId xmlns:p14="http://schemas.microsoft.com/office/powerpoint/2010/main" val="250087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Survey</a:t>
            </a:r>
          </a:p>
        </p:txBody>
      </p:sp>
      <p:sp>
        <p:nvSpPr>
          <p:cNvPr id="4" name="Slide Number Placeholder 3"/>
          <p:cNvSpPr>
            <a:spLocks noGrp="1"/>
          </p:cNvSpPr>
          <p:nvPr>
            <p:ph type="sldNum" sz="quarter" idx="5"/>
          </p:nvPr>
        </p:nvSpPr>
        <p:spPr/>
        <p:txBody>
          <a:bodyPr/>
          <a:lstStyle/>
          <a:p>
            <a:fld id="{179FB389-8911-7047-B00E-90614BC858E4}" type="slidenum">
              <a:rPr lang="en-US" smtClean="0"/>
              <a:t>5</a:t>
            </a:fld>
            <a:endParaRPr lang="en-US"/>
          </a:p>
        </p:txBody>
      </p:sp>
    </p:spTree>
    <p:extLst>
      <p:ext uri="{BB962C8B-B14F-4D97-AF65-F5344CB8AC3E}">
        <p14:creationId xmlns:p14="http://schemas.microsoft.com/office/powerpoint/2010/main" val="2386275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326C54F-67C2-2F4E-A7ED-7C0DE21B2FD9}" type="slidenum">
              <a:rPr lang="en-US" smtClean="0"/>
              <a:t>‹#›</a:t>
            </a:fld>
            <a:endParaRPr lang="en-US" dirty="0"/>
          </a:p>
        </p:txBody>
      </p:sp>
      <p:cxnSp>
        <p:nvCxnSpPr>
          <p:cNvPr id="4" name="Straight Connector 3">
            <a:extLst>
              <a:ext uri="{FF2B5EF4-FFF2-40B4-BE49-F238E27FC236}">
                <a16:creationId xmlns:a16="http://schemas.microsoft.com/office/drawing/2014/main" id="{5A1FAE30-AE43-E588-A595-4AAFAAB5908F}"/>
              </a:ext>
            </a:extLst>
          </p:cNvPr>
          <p:cNvCxnSpPr>
            <a:cxnSpLocks/>
          </p:cNvCxnSpPr>
          <p:nvPr userDrawn="1"/>
        </p:nvCxnSpPr>
        <p:spPr>
          <a:xfrm>
            <a:off x="312420" y="4635395"/>
            <a:ext cx="8534400" cy="0"/>
          </a:xfrm>
          <a:prstGeom prst="line">
            <a:avLst/>
          </a:prstGeom>
          <a:ln w="12700">
            <a:solidFill>
              <a:srgbClr val="E2843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2A5DF05-0B47-C555-33A8-10F972529E27}"/>
              </a:ext>
            </a:extLst>
          </p:cNvPr>
          <p:cNvSpPr txBox="1"/>
          <p:nvPr userDrawn="1"/>
        </p:nvSpPr>
        <p:spPr>
          <a:xfrm>
            <a:off x="293371" y="4767263"/>
            <a:ext cx="2392680" cy="261610"/>
          </a:xfrm>
          <a:prstGeom prst="rect">
            <a:avLst/>
          </a:prstGeom>
          <a:noFill/>
        </p:spPr>
        <p:txBody>
          <a:bodyPr wrap="square" rtlCol="0">
            <a:spAutoFit/>
          </a:bodyPr>
          <a:lstStyle/>
          <a:p>
            <a:r>
              <a:rPr lang="en-US" sz="1100" b="1" dirty="0">
                <a:solidFill>
                  <a:srgbClr val="215EAD"/>
                </a:solidFill>
                <a:latin typeface="Calibri" panose="020F0502020204030204"/>
                <a:cs typeface="Times New Roman" panose="02020603050405020304" pitchFamily="18" charset="0"/>
              </a:rPr>
              <a:t>Louisiana Primary Care Association</a:t>
            </a:r>
            <a:endParaRPr lang="en-US" sz="1100" dirty="0"/>
          </a:p>
        </p:txBody>
      </p:sp>
    </p:spTree>
    <p:extLst>
      <p:ext uri="{BB962C8B-B14F-4D97-AF65-F5344CB8AC3E}">
        <p14:creationId xmlns:p14="http://schemas.microsoft.com/office/powerpoint/2010/main" val="121238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26C54F-67C2-2F4E-A7ED-7C0DE21B2FD9}" type="slidenum">
              <a:rPr lang="en-US" smtClean="0"/>
              <a:t>‹#›</a:t>
            </a:fld>
            <a:endParaRPr lang="en-US"/>
          </a:p>
        </p:txBody>
      </p:sp>
      <p:cxnSp>
        <p:nvCxnSpPr>
          <p:cNvPr id="5" name="Straight Connector 4">
            <a:extLst>
              <a:ext uri="{FF2B5EF4-FFF2-40B4-BE49-F238E27FC236}">
                <a16:creationId xmlns:a16="http://schemas.microsoft.com/office/drawing/2014/main" id="{D28E6874-6C90-F624-70DF-558697CBF804}"/>
              </a:ext>
            </a:extLst>
          </p:cNvPr>
          <p:cNvCxnSpPr>
            <a:cxnSpLocks/>
          </p:cNvCxnSpPr>
          <p:nvPr userDrawn="1"/>
        </p:nvCxnSpPr>
        <p:spPr>
          <a:xfrm>
            <a:off x="312420" y="4635395"/>
            <a:ext cx="8534400" cy="0"/>
          </a:xfrm>
          <a:prstGeom prst="line">
            <a:avLst/>
          </a:prstGeom>
          <a:ln w="12700">
            <a:solidFill>
              <a:srgbClr val="E28434"/>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D94C9B0-B62E-1EFF-3193-2382730A2A9F}"/>
              </a:ext>
            </a:extLst>
          </p:cNvPr>
          <p:cNvSpPr txBox="1"/>
          <p:nvPr userDrawn="1"/>
        </p:nvSpPr>
        <p:spPr>
          <a:xfrm>
            <a:off x="293371" y="4767263"/>
            <a:ext cx="2392680" cy="261610"/>
          </a:xfrm>
          <a:prstGeom prst="rect">
            <a:avLst/>
          </a:prstGeom>
          <a:noFill/>
        </p:spPr>
        <p:txBody>
          <a:bodyPr wrap="square" rtlCol="0">
            <a:spAutoFit/>
          </a:bodyPr>
          <a:lstStyle/>
          <a:p>
            <a:r>
              <a:rPr lang="en-US" sz="1100" b="1" dirty="0">
                <a:solidFill>
                  <a:srgbClr val="215EAD"/>
                </a:solidFill>
                <a:latin typeface="Calibri" panose="020F0502020204030204"/>
                <a:cs typeface="Times New Roman" panose="02020603050405020304" pitchFamily="18" charset="0"/>
              </a:rPr>
              <a:t>Louisiana Primary Care Association</a:t>
            </a:r>
            <a:endParaRPr lang="en-US" sz="1100" dirty="0"/>
          </a:p>
        </p:txBody>
      </p:sp>
    </p:spTree>
    <p:extLst>
      <p:ext uri="{BB962C8B-B14F-4D97-AF65-F5344CB8AC3E}">
        <p14:creationId xmlns:p14="http://schemas.microsoft.com/office/powerpoint/2010/main" val="633142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326C54F-67C2-2F4E-A7ED-7C0DE21B2FD9}" type="slidenum">
              <a:rPr lang="en-US" smtClean="0"/>
              <a:t>‹#›</a:t>
            </a:fld>
            <a:endParaRPr lang="en-US"/>
          </a:p>
        </p:txBody>
      </p:sp>
      <p:cxnSp>
        <p:nvCxnSpPr>
          <p:cNvPr id="7" name="Straight Connector 6">
            <a:extLst>
              <a:ext uri="{FF2B5EF4-FFF2-40B4-BE49-F238E27FC236}">
                <a16:creationId xmlns:a16="http://schemas.microsoft.com/office/drawing/2014/main" id="{7808C47D-2714-6D12-C5E7-E3FA24315050}"/>
              </a:ext>
            </a:extLst>
          </p:cNvPr>
          <p:cNvCxnSpPr>
            <a:cxnSpLocks/>
          </p:cNvCxnSpPr>
          <p:nvPr userDrawn="1"/>
        </p:nvCxnSpPr>
        <p:spPr>
          <a:xfrm>
            <a:off x="312420" y="4635395"/>
            <a:ext cx="8534400" cy="0"/>
          </a:xfrm>
          <a:prstGeom prst="line">
            <a:avLst/>
          </a:prstGeom>
          <a:ln w="12700">
            <a:solidFill>
              <a:srgbClr val="E28434"/>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F99CEC8-4676-7AEA-0987-BC18E376DFA6}"/>
              </a:ext>
            </a:extLst>
          </p:cNvPr>
          <p:cNvSpPr txBox="1"/>
          <p:nvPr userDrawn="1"/>
        </p:nvSpPr>
        <p:spPr>
          <a:xfrm>
            <a:off x="293371" y="4767263"/>
            <a:ext cx="2392680" cy="261610"/>
          </a:xfrm>
          <a:prstGeom prst="rect">
            <a:avLst/>
          </a:prstGeom>
          <a:noFill/>
        </p:spPr>
        <p:txBody>
          <a:bodyPr wrap="square" rtlCol="0">
            <a:spAutoFit/>
          </a:bodyPr>
          <a:lstStyle/>
          <a:p>
            <a:r>
              <a:rPr lang="en-US" sz="1100" b="1" dirty="0">
                <a:solidFill>
                  <a:srgbClr val="215EAD"/>
                </a:solidFill>
                <a:latin typeface="Calibri" panose="020F0502020204030204"/>
                <a:cs typeface="Times New Roman" panose="02020603050405020304" pitchFamily="18" charset="0"/>
              </a:rPr>
              <a:t>Louisiana Primary Care Association</a:t>
            </a:r>
            <a:endParaRPr lang="en-US" sz="1100" dirty="0"/>
          </a:p>
        </p:txBody>
      </p:sp>
    </p:spTree>
    <p:extLst>
      <p:ext uri="{BB962C8B-B14F-4D97-AF65-F5344CB8AC3E}">
        <p14:creationId xmlns:p14="http://schemas.microsoft.com/office/powerpoint/2010/main" val="2433251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326C54F-67C2-2F4E-A7ED-7C0DE21B2FD9}" type="slidenum">
              <a:rPr lang="en-US" smtClean="0"/>
              <a:t>‹#›</a:t>
            </a:fld>
            <a:endParaRPr lang="en-US"/>
          </a:p>
        </p:txBody>
      </p:sp>
      <p:cxnSp>
        <p:nvCxnSpPr>
          <p:cNvPr id="7" name="Straight Connector 6">
            <a:extLst>
              <a:ext uri="{FF2B5EF4-FFF2-40B4-BE49-F238E27FC236}">
                <a16:creationId xmlns:a16="http://schemas.microsoft.com/office/drawing/2014/main" id="{B98E3F8D-CD66-FD1E-2C59-CFF376BF1915}"/>
              </a:ext>
            </a:extLst>
          </p:cNvPr>
          <p:cNvCxnSpPr>
            <a:cxnSpLocks/>
          </p:cNvCxnSpPr>
          <p:nvPr userDrawn="1"/>
        </p:nvCxnSpPr>
        <p:spPr>
          <a:xfrm>
            <a:off x="312420" y="4635395"/>
            <a:ext cx="8534400" cy="0"/>
          </a:xfrm>
          <a:prstGeom prst="line">
            <a:avLst/>
          </a:prstGeom>
          <a:ln w="12700">
            <a:solidFill>
              <a:srgbClr val="E28434"/>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C4BB4C4-9AC4-FCD4-95FF-1756AE8D27C9}"/>
              </a:ext>
            </a:extLst>
          </p:cNvPr>
          <p:cNvSpPr txBox="1"/>
          <p:nvPr userDrawn="1"/>
        </p:nvSpPr>
        <p:spPr>
          <a:xfrm>
            <a:off x="293371" y="4767263"/>
            <a:ext cx="2392680" cy="261610"/>
          </a:xfrm>
          <a:prstGeom prst="rect">
            <a:avLst/>
          </a:prstGeom>
          <a:noFill/>
        </p:spPr>
        <p:txBody>
          <a:bodyPr wrap="square" rtlCol="0">
            <a:spAutoFit/>
          </a:bodyPr>
          <a:lstStyle/>
          <a:p>
            <a:r>
              <a:rPr lang="en-US" sz="1100" b="1" dirty="0">
                <a:solidFill>
                  <a:srgbClr val="215EAD"/>
                </a:solidFill>
                <a:latin typeface="Calibri" panose="020F0502020204030204"/>
                <a:cs typeface="Times New Roman" panose="02020603050405020304" pitchFamily="18" charset="0"/>
              </a:rPr>
              <a:t>Louisiana Primary Care Association</a:t>
            </a:r>
            <a:endParaRPr lang="en-US" sz="1100" dirty="0"/>
          </a:p>
        </p:txBody>
      </p:sp>
    </p:spTree>
    <p:extLst>
      <p:ext uri="{BB962C8B-B14F-4D97-AF65-F5344CB8AC3E}">
        <p14:creationId xmlns:p14="http://schemas.microsoft.com/office/powerpoint/2010/main" val="172634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326C54F-67C2-2F4E-A7ED-7C0DE21B2FD9}" type="slidenum">
              <a:rPr lang="en-US" smtClean="0"/>
              <a:t>‹#›</a:t>
            </a:fld>
            <a:endParaRPr lang="en-US"/>
          </a:p>
        </p:txBody>
      </p:sp>
      <p:cxnSp>
        <p:nvCxnSpPr>
          <p:cNvPr id="4" name="Straight Connector 3">
            <a:extLst>
              <a:ext uri="{FF2B5EF4-FFF2-40B4-BE49-F238E27FC236}">
                <a16:creationId xmlns:a16="http://schemas.microsoft.com/office/drawing/2014/main" id="{AE1DD216-97DC-BAA2-CAFF-9D4DB7A69A75}"/>
              </a:ext>
            </a:extLst>
          </p:cNvPr>
          <p:cNvCxnSpPr>
            <a:cxnSpLocks/>
          </p:cNvCxnSpPr>
          <p:nvPr userDrawn="1"/>
        </p:nvCxnSpPr>
        <p:spPr>
          <a:xfrm>
            <a:off x="312420" y="4635395"/>
            <a:ext cx="8534400" cy="0"/>
          </a:xfrm>
          <a:prstGeom prst="line">
            <a:avLst/>
          </a:prstGeom>
          <a:ln w="12700">
            <a:solidFill>
              <a:srgbClr val="E2843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FCD444B-478B-0232-71BB-FA1634D4766C}"/>
              </a:ext>
            </a:extLst>
          </p:cNvPr>
          <p:cNvSpPr txBox="1"/>
          <p:nvPr userDrawn="1"/>
        </p:nvSpPr>
        <p:spPr>
          <a:xfrm>
            <a:off x="293371" y="4767263"/>
            <a:ext cx="2392680" cy="261610"/>
          </a:xfrm>
          <a:prstGeom prst="rect">
            <a:avLst/>
          </a:prstGeom>
          <a:noFill/>
        </p:spPr>
        <p:txBody>
          <a:bodyPr wrap="square" rtlCol="0">
            <a:spAutoFit/>
          </a:bodyPr>
          <a:lstStyle/>
          <a:p>
            <a:r>
              <a:rPr lang="en-US" sz="1100" b="1" dirty="0">
                <a:solidFill>
                  <a:srgbClr val="215EAD"/>
                </a:solidFill>
                <a:latin typeface="Calibri" panose="020F0502020204030204"/>
                <a:cs typeface="Times New Roman" panose="02020603050405020304" pitchFamily="18" charset="0"/>
              </a:rPr>
              <a:t>Louisiana Primary Care Association</a:t>
            </a:r>
            <a:endParaRPr lang="en-US" sz="1100" dirty="0"/>
          </a:p>
        </p:txBody>
      </p:sp>
    </p:spTree>
    <p:extLst>
      <p:ext uri="{BB962C8B-B14F-4D97-AF65-F5344CB8AC3E}">
        <p14:creationId xmlns:p14="http://schemas.microsoft.com/office/powerpoint/2010/main" val="1417319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326C54F-67C2-2F4E-A7ED-7C0DE21B2FD9}" type="slidenum">
              <a:rPr lang="en-US" smtClean="0"/>
              <a:t>‹#›</a:t>
            </a:fld>
            <a:endParaRPr lang="en-US"/>
          </a:p>
        </p:txBody>
      </p:sp>
      <p:cxnSp>
        <p:nvCxnSpPr>
          <p:cNvPr id="4" name="Straight Connector 3">
            <a:extLst>
              <a:ext uri="{FF2B5EF4-FFF2-40B4-BE49-F238E27FC236}">
                <a16:creationId xmlns:a16="http://schemas.microsoft.com/office/drawing/2014/main" id="{CD55D5EE-AB58-D4BE-2FAB-5357FD096387}"/>
              </a:ext>
            </a:extLst>
          </p:cNvPr>
          <p:cNvCxnSpPr>
            <a:cxnSpLocks/>
          </p:cNvCxnSpPr>
          <p:nvPr userDrawn="1"/>
        </p:nvCxnSpPr>
        <p:spPr>
          <a:xfrm>
            <a:off x="312420" y="4635395"/>
            <a:ext cx="8534400" cy="0"/>
          </a:xfrm>
          <a:prstGeom prst="line">
            <a:avLst/>
          </a:prstGeom>
          <a:ln w="12700">
            <a:solidFill>
              <a:srgbClr val="E2843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E07F008-327E-3C83-C339-6F997C6E7867}"/>
              </a:ext>
            </a:extLst>
          </p:cNvPr>
          <p:cNvSpPr txBox="1"/>
          <p:nvPr userDrawn="1"/>
        </p:nvSpPr>
        <p:spPr>
          <a:xfrm>
            <a:off x="293371" y="4767263"/>
            <a:ext cx="2392680" cy="261610"/>
          </a:xfrm>
          <a:prstGeom prst="rect">
            <a:avLst/>
          </a:prstGeom>
          <a:noFill/>
        </p:spPr>
        <p:txBody>
          <a:bodyPr wrap="square" rtlCol="0">
            <a:spAutoFit/>
          </a:bodyPr>
          <a:lstStyle/>
          <a:p>
            <a:r>
              <a:rPr lang="en-US" sz="1100" b="1" dirty="0">
                <a:solidFill>
                  <a:srgbClr val="215EAD"/>
                </a:solidFill>
                <a:latin typeface="Calibri" panose="020F0502020204030204"/>
                <a:cs typeface="Times New Roman" panose="02020603050405020304" pitchFamily="18" charset="0"/>
              </a:rPr>
              <a:t>Louisiana Primary Care Association</a:t>
            </a:r>
            <a:endParaRPr lang="en-US" sz="1100" dirty="0"/>
          </a:p>
        </p:txBody>
      </p:sp>
    </p:spTree>
    <p:extLst>
      <p:ext uri="{BB962C8B-B14F-4D97-AF65-F5344CB8AC3E}">
        <p14:creationId xmlns:p14="http://schemas.microsoft.com/office/powerpoint/2010/main" val="905844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26C54F-67C2-2F4E-A7ED-7C0DE21B2FD9}" type="slidenum">
              <a:rPr lang="en-US" smtClean="0"/>
              <a:t>‹#›</a:t>
            </a:fld>
            <a:endParaRPr lang="en-US"/>
          </a:p>
        </p:txBody>
      </p:sp>
      <p:cxnSp>
        <p:nvCxnSpPr>
          <p:cNvPr id="5" name="Straight Connector 4">
            <a:extLst>
              <a:ext uri="{FF2B5EF4-FFF2-40B4-BE49-F238E27FC236}">
                <a16:creationId xmlns:a16="http://schemas.microsoft.com/office/drawing/2014/main" id="{D8F576A4-833D-72E6-70D4-EA1AA31A3BF6}"/>
              </a:ext>
            </a:extLst>
          </p:cNvPr>
          <p:cNvCxnSpPr>
            <a:cxnSpLocks/>
          </p:cNvCxnSpPr>
          <p:nvPr userDrawn="1"/>
        </p:nvCxnSpPr>
        <p:spPr>
          <a:xfrm>
            <a:off x="312420" y="4635395"/>
            <a:ext cx="8534400" cy="0"/>
          </a:xfrm>
          <a:prstGeom prst="line">
            <a:avLst/>
          </a:prstGeom>
          <a:ln w="12700">
            <a:solidFill>
              <a:srgbClr val="E28434"/>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B63C221-578E-42FB-48F6-72B768BA63AC}"/>
              </a:ext>
            </a:extLst>
          </p:cNvPr>
          <p:cNvSpPr txBox="1"/>
          <p:nvPr userDrawn="1"/>
        </p:nvSpPr>
        <p:spPr>
          <a:xfrm>
            <a:off x="293371" y="4767263"/>
            <a:ext cx="2392680" cy="261610"/>
          </a:xfrm>
          <a:prstGeom prst="rect">
            <a:avLst/>
          </a:prstGeom>
          <a:noFill/>
        </p:spPr>
        <p:txBody>
          <a:bodyPr wrap="square" rtlCol="0">
            <a:spAutoFit/>
          </a:bodyPr>
          <a:lstStyle/>
          <a:p>
            <a:r>
              <a:rPr lang="en-US" sz="1100" b="1" dirty="0">
                <a:solidFill>
                  <a:srgbClr val="215EAD"/>
                </a:solidFill>
                <a:latin typeface="Calibri" panose="020F0502020204030204"/>
                <a:cs typeface="Times New Roman" panose="02020603050405020304" pitchFamily="18" charset="0"/>
              </a:rPr>
              <a:t>Louisiana Primary Care Association</a:t>
            </a:r>
            <a:endParaRPr lang="en-US" sz="1100" dirty="0"/>
          </a:p>
        </p:txBody>
      </p:sp>
    </p:spTree>
    <p:extLst>
      <p:ext uri="{BB962C8B-B14F-4D97-AF65-F5344CB8AC3E}">
        <p14:creationId xmlns:p14="http://schemas.microsoft.com/office/powerpoint/2010/main" val="391794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326C54F-67C2-2F4E-A7ED-7C0DE21B2FD9}" type="slidenum">
              <a:rPr lang="en-US" smtClean="0"/>
              <a:t>‹#›</a:t>
            </a:fld>
            <a:endParaRPr lang="en-US"/>
          </a:p>
        </p:txBody>
      </p:sp>
      <p:cxnSp>
        <p:nvCxnSpPr>
          <p:cNvPr id="7" name="Straight Connector 6">
            <a:extLst>
              <a:ext uri="{FF2B5EF4-FFF2-40B4-BE49-F238E27FC236}">
                <a16:creationId xmlns:a16="http://schemas.microsoft.com/office/drawing/2014/main" id="{1AA9BDFB-6053-3C70-7764-BDE5A81B4B4D}"/>
              </a:ext>
            </a:extLst>
          </p:cNvPr>
          <p:cNvCxnSpPr>
            <a:cxnSpLocks/>
          </p:cNvCxnSpPr>
          <p:nvPr userDrawn="1"/>
        </p:nvCxnSpPr>
        <p:spPr>
          <a:xfrm>
            <a:off x="312420" y="4635395"/>
            <a:ext cx="8534400" cy="0"/>
          </a:xfrm>
          <a:prstGeom prst="line">
            <a:avLst/>
          </a:prstGeom>
          <a:ln w="12700">
            <a:solidFill>
              <a:srgbClr val="E28434"/>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2004670-9D9B-C084-F25E-B48AF0D45C3B}"/>
              </a:ext>
            </a:extLst>
          </p:cNvPr>
          <p:cNvSpPr txBox="1"/>
          <p:nvPr userDrawn="1"/>
        </p:nvSpPr>
        <p:spPr>
          <a:xfrm>
            <a:off x="293371" y="4767263"/>
            <a:ext cx="2392680" cy="261610"/>
          </a:xfrm>
          <a:prstGeom prst="rect">
            <a:avLst/>
          </a:prstGeom>
          <a:noFill/>
        </p:spPr>
        <p:txBody>
          <a:bodyPr wrap="square" rtlCol="0">
            <a:spAutoFit/>
          </a:bodyPr>
          <a:lstStyle/>
          <a:p>
            <a:r>
              <a:rPr lang="en-US" sz="1100" b="1" dirty="0">
                <a:solidFill>
                  <a:srgbClr val="215EAD"/>
                </a:solidFill>
                <a:latin typeface="Calibri" panose="020F0502020204030204"/>
                <a:cs typeface="Times New Roman" panose="02020603050405020304" pitchFamily="18" charset="0"/>
              </a:rPr>
              <a:t>Louisiana Primary Care Association</a:t>
            </a:r>
            <a:endParaRPr lang="en-US" sz="1100" dirty="0"/>
          </a:p>
        </p:txBody>
      </p:sp>
    </p:spTree>
    <p:extLst>
      <p:ext uri="{BB962C8B-B14F-4D97-AF65-F5344CB8AC3E}">
        <p14:creationId xmlns:p14="http://schemas.microsoft.com/office/powerpoint/2010/main" val="53503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9326C54F-67C2-2F4E-A7ED-7C0DE21B2FD9}" type="slidenum">
              <a:rPr lang="en-US" smtClean="0"/>
              <a:t>‹#›</a:t>
            </a:fld>
            <a:endParaRPr lang="en-US"/>
          </a:p>
        </p:txBody>
      </p:sp>
      <p:cxnSp>
        <p:nvCxnSpPr>
          <p:cNvPr id="3" name="Straight Connector 2">
            <a:extLst>
              <a:ext uri="{FF2B5EF4-FFF2-40B4-BE49-F238E27FC236}">
                <a16:creationId xmlns:a16="http://schemas.microsoft.com/office/drawing/2014/main" id="{038845EF-E92B-487A-B0D0-A94CCC158310}"/>
              </a:ext>
            </a:extLst>
          </p:cNvPr>
          <p:cNvCxnSpPr>
            <a:cxnSpLocks/>
          </p:cNvCxnSpPr>
          <p:nvPr userDrawn="1"/>
        </p:nvCxnSpPr>
        <p:spPr>
          <a:xfrm>
            <a:off x="312420" y="4635395"/>
            <a:ext cx="8534400" cy="0"/>
          </a:xfrm>
          <a:prstGeom prst="line">
            <a:avLst/>
          </a:prstGeom>
          <a:ln w="12700">
            <a:solidFill>
              <a:srgbClr val="E2843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DECD11C-F825-75A7-82A7-D8043DD278E6}"/>
              </a:ext>
            </a:extLst>
          </p:cNvPr>
          <p:cNvSpPr txBox="1"/>
          <p:nvPr userDrawn="1"/>
        </p:nvSpPr>
        <p:spPr>
          <a:xfrm>
            <a:off x="293371" y="4767263"/>
            <a:ext cx="2392680" cy="261610"/>
          </a:xfrm>
          <a:prstGeom prst="rect">
            <a:avLst/>
          </a:prstGeom>
          <a:noFill/>
        </p:spPr>
        <p:txBody>
          <a:bodyPr wrap="square" rtlCol="0">
            <a:spAutoFit/>
          </a:bodyPr>
          <a:lstStyle/>
          <a:p>
            <a:r>
              <a:rPr lang="en-US" sz="1100" b="1" dirty="0">
                <a:solidFill>
                  <a:srgbClr val="215EAD"/>
                </a:solidFill>
                <a:latin typeface="Calibri" panose="020F0502020204030204"/>
                <a:cs typeface="Times New Roman" panose="02020603050405020304" pitchFamily="18" charset="0"/>
              </a:rPr>
              <a:t>Louisiana Primary Care Association</a:t>
            </a:r>
            <a:endParaRPr lang="en-US" sz="1100" dirty="0"/>
          </a:p>
        </p:txBody>
      </p:sp>
    </p:spTree>
    <p:extLst>
      <p:ext uri="{BB962C8B-B14F-4D97-AF65-F5344CB8AC3E}">
        <p14:creationId xmlns:p14="http://schemas.microsoft.com/office/powerpoint/2010/main" val="205353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326C54F-67C2-2F4E-A7ED-7C0DE21B2FD9}" type="slidenum">
              <a:rPr lang="en-US" smtClean="0"/>
              <a:t>‹#›</a:t>
            </a:fld>
            <a:endParaRPr lang="en-US"/>
          </a:p>
        </p:txBody>
      </p:sp>
      <p:cxnSp>
        <p:nvCxnSpPr>
          <p:cNvPr id="5" name="Straight Connector 4">
            <a:extLst>
              <a:ext uri="{FF2B5EF4-FFF2-40B4-BE49-F238E27FC236}">
                <a16:creationId xmlns:a16="http://schemas.microsoft.com/office/drawing/2014/main" id="{F9207DFB-D72A-A583-C4E3-57F06B2D04DE}"/>
              </a:ext>
            </a:extLst>
          </p:cNvPr>
          <p:cNvCxnSpPr>
            <a:cxnSpLocks/>
          </p:cNvCxnSpPr>
          <p:nvPr userDrawn="1"/>
        </p:nvCxnSpPr>
        <p:spPr>
          <a:xfrm>
            <a:off x="312420" y="4635395"/>
            <a:ext cx="853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17E593D-A94B-A4AC-869E-F5DECAF5FF9A}"/>
              </a:ext>
            </a:extLst>
          </p:cNvPr>
          <p:cNvSpPr txBox="1"/>
          <p:nvPr userDrawn="1"/>
        </p:nvSpPr>
        <p:spPr>
          <a:xfrm>
            <a:off x="293371" y="4767263"/>
            <a:ext cx="2392680" cy="261610"/>
          </a:xfrm>
          <a:prstGeom prst="rect">
            <a:avLst/>
          </a:prstGeom>
          <a:noFill/>
        </p:spPr>
        <p:txBody>
          <a:bodyPr wrap="square" rtlCol="0">
            <a:spAutoFit/>
          </a:bodyPr>
          <a:lstStyle/>
          <a:p>
            <a:r>
              <a:rPr lang="en-US" sz="1100" b="1" dirty="0">
                <a:solidFill>
                  <a:schemeClr val="bg1"/>
                </a:solidFill>
                <a:latin typeface="Calibri" panose="020F0502020204030204"/>
                <a:cs typeface="Times New Roman" panose="02020603050405020304" pitchFamily="18" charset="0"/>
              </a:rPr>
              <a:t>Louisiana Primary Care Association</a:t>
            </a:r>
            <a:endParaRPr lang="en-US" sz="1100" dirty="0">
              <a:solidFill>
                <a:schemeClr val="bg1"/>
              </a:solidFill>
            </a:endParaRPr>
          </a:p>
        </p:txBody>
      </p:sp>
    </p:spTree>
    <p:extLst>
      <p:ext uri="{BB962C8B-B14F-4D97-AF65-F5344CB8AC3E}">
        <p14:creationId xmlns:p14="http://schemas.microsoft.com/office/powerpoint/2010/main" val="396184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326C54F-67C2-2F4E-A7ED-7C0DE21B2FD9}" type="slidenum">
              <a:rPr lang="en-US" smtClean="0"/>
              <a:t>‹#›</a:t>
            </a:fld>
            <a:endParaRPr lang="en-US"/>
          </a:p>
        </p:txBody>
      </p:sp>
    </p:spTree>
    <p:extLst>
      <p:ext uri="{BB962C8B-B14F-4D97-AF65-F5344CB8AC3E}">
        <p14:creationId xmlns:p14="http://schemas.microsoft.com/office/powerpoint/2010/main" val="147001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26C54F-67C2-2F4E-A7ED-7C0DE21B2FD9}" type="slidenum">
              <a:rPr lang="en-US" smtClean="0"/>
              <a:t>‹#›</a:t>
            </a:fld>
            <a:endParaRPr lang="en-US"/>
          </a:p>
        </p:txBody>
      </p:sp>
      <p:cxnSp>
        <p:nvCxnSpPr>
          <p:cNvPr id="5" name="Straight Connector 4">
            <a:extLst>
              <a:ext uri="{FF2B5EF4-FFF2-40B4-BE49-F238E27FC236}">
                <a16:creationId xmlns:a16="http://schemas.microsoft.com/office/drawing/2014/main" id="{5D2C0AC0-92E4-0D3E-D6F7-D9D04C267291}"/>
              </a:ext>
            </a:extLst>
          </p:cNvPr>
          <p:cNvCxnSpPr>
            <a:cxnSpLocks/>
          </p:cNvCxnSpPr>
          <p:nvPr userDrawn="1"/>
        </p:nvCxnSpPr>
        <p:spPr>
          <a:xfrm>
            <a:off x="312420" y="4635395"/>
            <a:ext cx="8534400" cy="0"/>
          </a:xfrm>
          <a:prstGeom prst="line">
            <a:avLst/>
          </a:prstGeom>
          <a:ln w="12700">
            <a:solidFill>
              <a:srgbClr val="E28434"/>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80BF99C-24B8-850B-0B4C-4C3B5F6B22A1}"/>
              </a:ext>
            </a:extLst>
          </p:cNvPr>
          <p:cNvSpPr txBox="1"/>
          <p:nvPr userDrawn="1"/>
        </p:nvSpPr>
        <p:spPr>
          <a:xfrm>
            <a:off x="293371" y="4767263"/>
            <a:ext cx="2392680" cy="261610"/>
          </a:xfrm>
          <a:prstGeom prst="rect">
            <a:avLst/>
          </a:prstGeom>
          <a:noFill/>
        </p:spPr>
        <p:txBody>
          <a:bodyPr wrap="square" rtlCol="0">
            <a:spAutoFit/>
          </a:bodyPr>
          <a:lstStyle/>
          <a:p>
            <a:r>
              <a:rPr lang="en-US" sz="1100" b="1" dirty="0">
                <a:solidFill>
                  <a:srgbClr val="215EAD"/>
                </a:solidFill>
                <a:latin typeface="Calibri" panose="020F0502020204030204"/>
                <a:cs typeface="Times New Roman" panose="02020603050405020304" pitchFamily="18" charset="0"/>
              </a:rPr>
              <a:t>Louisiana Primary Care Association</a:t>
            </a:r>
            <a:endParaRPr lang="en-US" sz="1100" dirty="0"/>
          </a:p>
        </p:txBody>
      </p:sp>
    </p:spTree>
    <p:extLst>
      <p:ext uri="{BB962C8B-B14F-4D97-AF65-F5344CB8AC3E}">
        <p14:creationId xmlns:p14="http://schemas.microsoft.com/office/powerpoint/2010/main" val="183620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1">
                <a:solidFill>
                  <a:srgbClr val="215EAD"/>
                </a:solidFill>
              </a:defRPr>
            </a:lvl1pPr>
          </a:lstStyle>
          <a:p>
            <a:fld id="{9326C54F-67C2-2F4E-A7ED-7C0DE21B2FD9}" type="slidenum">
              <a:rPr lang="en-US" smtClean="0"/>
              <a:pPr/>
              <a:t>‹#›</a:t>
            </a:fld>
            <a:endParaRPr lang="en-US" dirty="0"/>
          </a:p>
        </p:txBody>
      </p:sp>
    </p:spTree>
    <p:extLst>
      <p:ext uri="{BB962C8B-B14F-4D97-AF65-F5344CB8AC3E}">
        <p14:creationId xmlns:p14="http://schemas.microsoft.com/office/powerpoint/2010/main" val="1544633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tnguyen@lpca.ne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mailto:agiroir@lpca.net" TargetMode="External"/><Relationship Id="rId4" Type="http://schemas.openxmlformats.org/officeDocument/2006/relationships/hyperlink" Target="mailto:cobafunwa@lpca.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4E3FB39D-FC7F-1DD9-307B-10A919C398CB}"/>
              </a:ext>
            </a:extLst>
          </p:cNvPr>
          <p:cNvPicPr>
            <a:picLocks noChangeAspect="1"/>
          </p:cNvPicPr>
          <p:nvPr/>
        </p:nvPicPr>
        <p:blipFill>
          <a:blip r:embed="rId2"/>
          <a:stretch>
            <a:fillRect/>
          </a:stretch>
        </p:blipFill>
        <p:spPr>
          <a:xfrm>
            <a:off x="27482" y="89857"/>
            <a:ext cx="2231036" cy="1022779"/>
          </a:xfrm>
          <a:prstGeom prst="rect">
            <a:avLst/>
          </a:prstGeom>
        </p:spPr>
      </p:pic>
      <p:sp>
        <p:nvSpPr>
          <p:cNvPr id="2" name="Title 1">
            <a:extLst>
              <a:ext uri="{FF2B5EF4-FFF2-40B4-BE49-F238E27FC236}">
                <a16:creationId xmlns:a16="http://schemas.microsoft.com/office/drawing/2014/main" id="{172E1134-34C7-77B7-4FAD-A53DFCF41AD8}"/>
              </a:ext>
            </a:extLst>
          </p:cNvPr>
          <p:cNvSpPr>
            <a:spLocks noGrp="1"/>
          </p:cNvSpPr>
          <p:nvPr>
            <p:ph type="ctrTitle"/>
          </p:nvPr>
        </p:nvSpPr>
        <p:spPr>
          <a:xfrm>
            <a:off x="1143000" y="1395188"/>
            <a:ext cx="6858000" cy="1176562"/>
          </a:xfrm>
        </p:spPr>
        <p:txBody>
          <a:bodyPr>
            <a:normAutofit/>
          </a:bodyPr>
          <a:lstStyle/>
          <a:p>
            <a:pPr fontAlgn="base">
              <a:lnSpc>
                <a:spcPct val="100000"/>
              </a:lnSpc>
              <a:spcAft>
                <a:spcPct val="0"/>
              </a:spcAft>
              <a:defRPr/>
            </a:pPr>
            <a:r>
              <a:rPr lang="en-US" altLang="en-US" sz="3375" b="1" dirty="0">
                <a:solidFill>
                  <a:srgbClr val="215EAD"/>
                </a:solidFill>
                <a:latin typeface="Calibri" pitchFamily="34" charset="0"/>
                <a:ea typeface="+mn-ea"/>
                <a:cs typeface="Times New Roman" pitchFamily="18" charset="0"/>
              </a:rPr>
              <a:t>LAHCCN Presents: eClinical Works EHR User Group</a:t>
            </a:r>
          </a:p>
        </p:txBody>
      </p:sp>
      <p:sp>
        <p:nvSpPr>
          <p:cNvPr id="3" name="Subtitle 2">
            <a:extLst>
              <a:ext uri="{FF2B5EF4-FFF2-40B4-BE49-F238E27FC236}">
                <a16:creationId xmlns:a16="http://schemas.microsoft.com/office/drawing/2014/main" id="{C97EDD01-A3D4-02A3-31EC-BD84B54841E7}"/>
              </a:ext>
            </a:extLst>
          </p:cNvPr>
          <p:cNvSpPr>
            <a:spLocks noGrp="1"/>
          </p:cNvSpPr>
          <p:nvPr>
            <p:ph type="subTitle" idx="1"/>
          </p:nvPr>
        </p:nvSpPr>
        <p:spPr>
          <a:xfrm>
            <a:off x="1143000" y="2718333"/>
            <a:ext cx="6858000" cy="615553"/>
          </a:xfrm>
        </p:spPr>
        <p:txBody>
          <a:bodyPr>
            <a:normAutofit/>
          </a:bodyPr>
          <a:lstStyle/>
          <a:p>
            <a:r>
              <a:rPr lang="en-US" altLang="en-US" sz="2400" dirty="0">
                <a:solidFill>
                  <a:srgbClr val="E28434"/>
                </a:solidFill>
                <a:latin typeface="Calibri" pitchFamily="34" charset="0"/>
                <a:cs typeface="Times New Roman" pitchFamily="18" charset="0"/>
              </a:rPr>
              <a:t>Session 1: UDS+ Modernization &amp; Version12</a:t>
            </a:r>
          </a:p>
        </p:txBody>
      </p:sp>
      <p:sp>
        <p:nvSpPr>
          <p:cNvPr id="9" name="TextBox 8">
            <a:extLst>
              <a:ext uri="{FF2B5EF4-FFF2-40B4-BE49-F238E27FC236}">
                <a16:creationId xmlns:a16="http://schemas.microsoft.com/office/drawing/2014/main" id="{2820619F-1EC5-2641-DD42-200F6E9456B7}"/>
              </a:ext>
            </a:extLst>
          </p:cNvPr>
          <p:cNvSpPr txBox="1"/>
          <p:nvPr/>
        </p:nvSpPr>
        <p:spPr>
          <a:xfrm>
            <a:off x="6139379" y="3819535"/>
            <a:ext cx="2700338" cy="615553"/>
          </a:xfrm>
          <a:prstGeom prst="rect">
            <a:avLst/>
          </a:prstGeom>
          <a:noFill/>
        </p:spPr>
        <p:txBody>
          <a:bodyPr>
            <a:spAutoFit/>
          </a:bodyPr>
          <a:lstStyle/>
          <a:p>
            <a:pPr algn="r">
              <a:defRPr/>
            </a:pPr>
            <a:r>
              <a:rPr lang="en-US" sz="1400" b="1" dirty="0">
                <a:solidFill>
                  <a:srgbClr val="215EAD"/>
                </a:solidFill>
                <a:latin typeface="Calibri" panose="020F0502020204030204"/>
                <a:cs typeface="Times New Roman" panose="02020603050405020304" pitchFamily="18" charset="0"/>
              </a:rPr>
              <a:t>eCW EHR User Group: Session 1</a:t>
            </a:r>
          </a:p>
          <a:p>
            <a:pPr algn="r">
              <a:defRPr/>
            </a:pPr>
            <a:r>
              <a:rPr lang="en-US" sz="1000" dirty="0">
                <a:solidFill>
                  <a:schemeClr val="accent2"/>
                </a:solidFill>
                <a:latin typeface="Calibri" panose="020F0502020204030204"/>
                <a:cs typeface="Times New Roman" panose="02020603050405020304" pitchFamily="18" charset="0"/>
              </a:rPr>
              <a:t>June 13, 2023</a:t>
            </a:r>
          </a:p>
          <a:p>
            <a:pPr algn="r">
              <a:defRPr/>
            </a:pPr>
            <a:r>
              <a:rPr lang="en-US" sz="1000" dirty="0">
                <a:solidFill>
                  <a:schemeClr val="accent2"/>
                </a:solidFill>
                <a:latin typeface="Calibri" panose="020F0502020204030204"/>
                <a:cs typeface="Times New Roman" panose="02020603050405020304" pitchFamily="18" charset="0"/>
              </a:rPr>
              <a:t>Virtual - Zoom</a:t>
            </a:r>
          </a:p>
        </p:txBody>
      </p:sp>
    </p:spTree>
    <p:extLst>
      <p:ext uri="{BB962C8B-B14F-4D97-AF65-F5344CB8AC3E}">
        <p14:creationId xmlns:p14="http://schemas.microsoft.com/office/powerpoint/2010/main" val="788895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in a dark room&#10;&#10;Description automatically generated with low confidence">
            <a:extLst>
              <a:ext uri="{FF2B5EF4-FFF2-40B4-BE49-F238E27FC236}">
                <a16:creationId xmlns:a16="http://schemas.microsoft.com/office/drawing/2014/main" id="{80D5EA42-0A75-FFB7-5FAE-8F7A7FCBACA9}"/>
              </a:ext>
            </a:extLst>
          </p:cNvPr>
          <p:cNvPicPr>
            <a:picLocks noChangeAspect="1"/>
          </p:cNvPicPr>
          <p:nvPr/>
        </p:nvPicPr>
        <p:blipFill>
          <a:blip r:embed="rId3"/>
          <a:stretch>
            <a:fillRect/>
          </a:stretch>
        </p:blipFill>
        <p:spPr>
          <a:xfrm>
            <a:off x="0" y="0"/>
            <a:ext cx="9144000" cy="5143500"/>
          </a:xfrm>
          <a:prstGeom prst="rect">
            <a:avLst/>
          </a:prstGeom>
        </p:spPr>
      </p:pic>
      <p:sp>
        <p:nvSpPr>
          <p:cNvPr id="2" name="Slide Number Placeholder 1">
            <a:extLst>
              <a:ext uri="{FF2B5EF4-FFF2-40B4-BE49-F238E27FC236}">
                <a16:creationId xmlns:a16="http://schemas.microsoft.com/office/drawing/2014/main" id="{6EBC1127-8C8C-32C2-4BF9-F2906E294C45}"/>
              </a:ext>
            </a:extLst>
          </p:cNvPr>
          <p:cNvSpPr>
            <a:spLocks noGrp="1"/>
          </p:cNvSpPr>
          <p:nvPr>
            <p:ph type="sldNum" sz="quarter" idx="12"/>
          </p:nvPr>
        </p:nvSpPr>
        <p:spPr/>
        <p:txBody>
          <a:bodyPr/>
          <a:lstStyle/>
          <a:p>
            <a:fld id="{9326C54F-67C2-2F4E-A7ED-7C0DE21B2FD9}" type="slidenum">
              <a:rPr lang="en-US" smtClean="0"/>
              <a:t>2</a:t>
            </a:fld>
            <a:endParaRPr lang="en-US"/>
          </a:p>
        </p:txBody>
      </p:sp>
      <p:sp>
        <p:nvSpPr>
          <p:cNvPr id="7" name="Title 1">
            <a:extLst>
              <a:ext uri="{FF2B5EF4-FFF2-40B4-BE49-F238E27FC236}">
                <a16:creationId xmlns:a16="http://schemas.microsoft.com/office/drawing/2014/main" id="{E3D1B47E-EFCF-7DC7-F177-ABF48EF03893}"/>
              </a:ext>
            </a:extLst>
          </p:cNvPr>
          <p:cNvSpPr txBox="1">
            <a:spLocks/>
          </p:cNvSpPr>
          <p:nvPr/>
        </p:nvSpPr>
        <p:spPr>
          <a:xfrm>
            <a:off x="2682880" y="2206756"/>
            <a:ext cx="3657600" cy="50887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dirty="0">
                <a:solidFill>
                  <a:srgbClr val="E28434"/>
                </a:solidFill>
              </a:rPr>
              <a:t>Introduction</a:t>
            </a:r>
          </a:p>
        </p:txBody>
      </p:sp>
    </p:spTree>
    <p:extLst>
      <p:ext uri="{BB962C8B-B14F-4D97-AF65-F5344CB8AC3E}">
        <p14:creationId xmlns:p14="http://schemas.microsoft.com/office/powerpoint/2010/main" val="383165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08B047-8203-2770-F92D-001DFE3C3DF7}"/>
              </a:ext>
            </a:extLst>
          </p:cNvPr>
          <p:cNvPicPr>
            <a:picLocks noChangeAspect="1"/>
          </p:cNvPicPr>
          <p:nvPr/>
        </p:nvPicPr>
        <p:blipFill rotWithShape="1">
          <a:blip r:embed="rId2"/>
          <a:srcRect l="49944" r="938" b="4220"/>
          <a:stretch/>
        </p:blipFill>
        <p:spPr>
          <a:xfrm>
            <a:off x="-192924" y="10"/>
            <a:ext cx="9336924" cy="5143490"/>
          </a:xfrm>
          <a:prstGeom prst="rect">
            <a:avLst/>
          </a:prstGeom>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90106"/>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61B2AA-ED35-D30A-95AF-E38E6B98523E}"/>
              </a:ext>
            </a:extLst>
          </p:cNvPr>
          <p:cNvSpPr>
            <a:spLocks noGrp="1"/>
          </p:cNvSpPr>
          <p:nvPr>
            <p:ph type="title"/>
          </p:nvPr>
        </p:nvSpPr>
        <p:spPr>
          <a:xfrm>
            <a:off x="392906" y="3987930"/>
            <a:ext cx="8408194" cy="558627"/>
          </a:xfrm>
        </p:spPr>
        <p:txBody>
          <a:bodyPr vert="horz" lIns="91440" tIns="45720" rIns="91440" bIns="45720" rtlCol="0" anchor="ctr">
            <a:normAutofit/>
          </a:bodyPr>
          <a:lstStyle/>
          <a:p>
            <a:pPr algn="ctr" defTabSz="914400"/>
            <a:r>
              <a:rPr lang="en-US" altLang="en-US" sz="2700" b="1" dirty="0">
                <a:solidFill>
                  <a:srgbClr val="215EAD"/>
                </a:solidFill>
              </a:rPr>
              <a:t>myLPCA Members Portal</a:t>
            </a:r>
            <a:endParaRPr lang="en-US" sz="2700" dirty="0">
              <a:solidFill>
                <a:srgbClr val="215EAD"/>
              </a:solidFill>
            </a:endParaRPr>
          </a:p>
        </p:txBody>
      </p:sp>
      <p:cxnSp>
        <p:nvCxnSpPr>
          <p:cNvPr id="15"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931487"/>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60113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3C3E4D4-AA68-7317-8222-440AFCC89DAC}"/>
              </a:ext>
            </a:extLst>
          </p:cNvPr>
          <p:cNvSpPr/>
          <p:nvPr/>
        </p:nvSpPr>
        <p:spPr>
          <a:xfrm>
            <a:off x="7210498" y="254915"/>
            <a:ext cx="642174" cy="345658"/>
          </a:xfrm>
          <a:prstGeom prst="rect">
            <a:avLst/>
          </a:prstGeom>
          <a:noFill/>
          <a:ln w="28575">
            <a:solidFill>
              <a:srgbClr val="E28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69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5158DA-DECE-C633-130B-E1874DB2480B}"/>
              </a:ext>
            </a:extLst>
          </p:cNvPr>
          <p:cNvPicPr>
            <a:picLocks noChangeAspect="1"/>
          </p:cNvPicPr>
          <p:nvPr/>
        </p:nvPicPr>
        <p:blipFill rotWithShape="1">
          <a:blip r:embed="rId2"/>
          <a:srcRect l="50000" r="998"/>
          <a:stretch/>
        </p:blipFill>
        <p:spPr>
          <a:xfrm>
            <a:off x="787885" y="0"/>
            <a:ext cx="7938852" cy="4556513"/>
          </a:xfrm>
          <a:prstGeom prst="rect">
            <a:avLst/>
          </a:prstGeom>
        </p:spPr>
      </p:pic>
      <p:sp>
        <p:nvSpPr>
          <p:cNvPr id="9" name="Rectangle 8">
            <a:extLst>
              <a:ext uri="{FF2B5EF4-FFF2-40B4-BE49-F238E27FC236}">
                <a16:creationId xmlns:a16="http://schemas.microsoft.com/office/drawing/2014/main" id="{13C3E4D4-AA68-7317-8222-440AFCC89DAC}"/>
              </a:ext>
            </a:extLst>
          </p:cNvPr>
          <p:cNvSpPr/>
          <p:nvPr/>
        </p:nvSpPr>
        <p:spPr>
          <a:xfrm>
            <a:off x="2958713" y="3830069"/>
            <a:ext cx="3581690" cy="616287"/>
          </a:xfrm>
          <a:prstGeom prst="rect">
            <a:avLst/>
          </a:prstGeom>
          <a:noFill/>
          <a:ln w="28575">
            <a:solidFill>
              <a:srgbClr val="E28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855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BAD429-9F3C-A0EB-0FA3-85D5AB2D1BC7}"/>
              </a:ext>
            </a:extLst>
          </p:cNvPr>
          <p:cNvSpPr>
            <a:spLocks noGrp="1"/>
          </p:cNvSpPr>
          <p:nvPr>
            <p:ph type="sldNum" sz="quarter" idx="12"/>
          </p:nvPr>
        </p:nvSpPr>
        <p:spPr/>
        <p:txBody>
          <a:bodyPr/>
          <a:lstStyle/>
          <a:p>
            <a:fld id="{9326C54F-67C2-2F4E-A7ED-7C0DE21B2FD9}" type="slidenum">
              <a:rPr lang="en-US" smtClean="0"/>
              <a:t>5</a:t>
            </a:fld>
            <a:endParaRPr lang="en-US"/>
          </a:p>
        </p:txBody>
      </p:sp>
      <p:sp>
        <p:nvSpPr>
          <p:cNvPr id="4" name="Title 1">
            <a:extLst>
              <a:ext uri="{FF2B5EF4-FFF2-40B4-BE49-F238E27FC236}">
                <a16:creationId xmlns:a16="http://schemas.microsoft.com/office/drawing/2014/main" id="{9CC4CF03-D33E-041D-E525-830C8EDA633E}"/>
              </a:ext>
            </a:extLst>
          </p:cNvPr>
          <p:cNvSpPr txBox="1">
            <a:spLocks/>
          </p:cNvSpPr>
          <p:nvPr/>
        </p:nvSpPr>
        <p:spPr>
          <a:xfrm>
            <a:off x="1143000" y="1726612"/>
            <a:ext cx="6858000" cy="84513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fontAlgn="base">
              <a:lnSpc>
                <a:spcPct val="100000"/>
              </a:lnSpc>
              <a:spcAft>
                <a:spcPct val="0"/>
              </a:spcAft>
              <a:defRPr/>
            </a:pPr>
            <a:r>
              <a:rPr lang="en-US" altLang="en-US" sz="3375" b="1" dirty="0">
                <a:solidFill>
                  <a:srgbClr val="215EAD"/>
                </a:solidFill>
                <a:latin typeface="Calibri" pitchFamily="34" charset="0"/>
                <a:ea typeface="+mn-ea"/>
                <a:cs typeface="Times New Roman" pitchFamily="18" charset="0"/>
              </a:rPr>
              <a:t>Thank You!</a:t>
            </a:r>
          </a:p>
        </p:txBody>
      </p:sp>
      <p:sp>
        <p:nvSpPr>
          <p:cNvPr id="5" name="Subtitle 2">
            <a:extLst>
              <a:ext uri="{FF2B5EF4-FFF2-40B4-BE49-F238E27FC236}">
                <a16:creationId xmlns:a16="http://schemas.microsoft.com/office/drawing/2014/main" id="{94086B66-6C9D-4155-DBA9-0C5CCF56D36B}"/>
              </a:ext>
            </a:extLst>
          </p:cNvPr>
          <p:cNvSpPr txBox="1">
            <a:spLocks/>
          </p:cNvSpPr>
          <p:nvPr/>
        </p:nvSpPr>
        <p:spPr>
          <a:xfrm>
            <a:off x="1143000" y="2571750"/>
            <a:ext cx="6858000" cy="2265496"/>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altLang="en-US" sz="1600" u="sng" dirty="0">
                <a:solidFill>
                  <a:srgbClr val="E28434"/>
                </a:solidFill>
                <a:latin typeface="Calibri" pitchFamily="34" charset="0"/>
                <a:cs typeface="Times New Roman" pitchFamily="18" charset="0"/>
              </a:rPr>
              <a:t>Contact Information: </a:t>
            </a:r>
          </a:p>
          <a:p>
            <a:pPr marL="0" indent="0">
              <a:buNone/>
            </a:pPr>
            <a:r>
              <a:rPr lang="en-US" altLang="en-US" sz="1400" b="1" dirty="0">
                <a:solidFill>
                  <a:srgbClr val="E28434"/>
                </a:solidFill>
                <a:latin typeface="Calibri" pitchFamily="34" charset="0"/>
                <a:cs typeface="Times New Roman" pitchFamily="18" charset="0"/>
              </a:rPr>
              <a:t>Kelli Smith, </a:t>
            </a:r>
          </a:p>
          <a:p>
            <a:pPr marL="0" indent="0">
              <a:buNone/>
            </a:pPr>
            <a:r>
              <a:rPr lang="en-US" altLang="en-US" sz="1400" b="1" dirty="0">
                <a:solidFill>
                  <a:srgbClr val="E28434"/>
                </a:solidFill>
                <a:latin typeface="Calibri" pitchFamily="34" charset="0"/>
                <a:cs typeface="Times New Roman" pitchFamily="18" charset="0"/>
              </a:rPr>
              <a:t>Muhammad </a:t>
            </a:r>
            <a:r>
              <a:rPr lang="en-US" altLang="en-US" sz="1400" b="1" dirty="0" err="1">
                <a:solidFill>
                  <a:srgbClr val="E28434"/>
                </a:solidFill>
                <a:latin typeface="Calibri" pitchFamily="34" charset="0"/>
                <a:cs typeface="Times New Roman" pitchFamily="18" charset="0"/>
              </a:rPr>
              <a:t>Nayani</a:t>
            </a:r>
            <a:r>
              <a:rPr lang="en-US" altLang="en-US" sz="1400" b="1" dirty="0">
                <a:solidFill>
                  <a:srgbClr val="E28434"/>
                </a:solidFill>
                <a:latin typeface="Calibri" pitchFamily="34" charset="0"/>
                <a:cs typeface="Times New Roman" pitchFamily="18" charset="0"/>
              </a:rPr>
              <a:t>,</a:t>
            </a:r>
          </a:p>
          <a:p>
            <a:pPr marL="0" indent="0">
              <a:buNone/>
            </a:pPr>
            <a:r>
              <a:rPr lang="en-US" altLang="en-US" sz="1400" b="1" dirty="0">
                <a:solidFill>
                  <a:srgbClr val="E28434"/>
                </a:solidFill>
                <a:latin typeface="Calibri" pitchFamily="34" charset="0"/>
                <a:cs typeface="Times New Roman" pitchFamily="18" charset="0"/>
              </a:rPr>
              <a:t>Thanh Nguyen, HCCN Project Manager (</a:t>
            </a:r>
            <a:r>
              <a:rPr lang="en-US" altLang="en-US" sz="1400" b="1" dirty="0">
                <a:solidFill>
                  <a:srgbClr val="E28434"/>
                </a:solidFill>
                <a:latin typeface="Calibri" pitchFamily="34" charset="0"/>
                <a:cs typeface="Times New Roman" pitchFamily="18" charset="0"/>
                <a:hlinkClick r:id="rId3"/>
              </a:rPr>
              <a:t>tnguyen@lpca.net</a:t>
            </a:r>
            <a:r>
              <a:rPr lang="en-US" altLang="en-US" sz="1400" b="1" dirty="0">
                <a:solidFill>
                  <a:srgbClr val="E28434"/>
                </a:solidFill>
                <a:latin typeface="Calibri" pitchFamily="34" charset="0"/>
                <a:cs typeface="Times New Roman" pitchFamily="18" charset="0"/>
              </a:rPr>
              <a:t>)</a:t>
            </a:r>
          </a:p>
          <a:p>
            <a:pPr marL="0" indent="0">
              <a:buNone/>
            </a:pPr>
            <a:r>
              <a:rPr lang="en-US" altLang="en-US" sz="1400" b="1" dirty="0">
                <a:solidFill>
                  <a:srgbClr val="E28434"/>
                </a:solidFill>
                <a:latin typeface="Calibri" pitchFamily="34" charset="0"/>
                <a:cs typeface="Times New Roman" pitchFamily="18" charset="0"/>
              </a:rPr>
              <a:t>Chris Obafunwa, HIT Director (</a:t>
            </a:r>
            <a:r>
              <a:rPr lang="en-US" altLang="en-US" sz="1400" b="1" dirty="0">
                <a:solidFill>
                  <a:srgbClr val="E28434"/>
                </a:solidFill>
                <a:latin typeface="Calibri" pitchFamily="34" charset="0"/>
                <a:cs typeface="Times New Roman" pitchFamily="18" charset="0"/>
                <a:hlinkClick r:id="rId4"/>
              </a:rPr>
              <a:t>cobafunwa@lpca.net</a:t>
            </a:r>
            <a:r>
              <a:rPr lang="en-US" altLang="en-US" sz="1400" b="1" dirty="0">
                <a:solidFill>
                  <a:srgbClr val="E28434"/>
                </a:solidFill>
                <a:latin typeface="Calibri" pitchFamily="34" charset="0"/>
                <a:cs typeface="Times New Roman" pitchFamily="18" charset="0"/>
              </a:rPr>
              <a:t>) </a:t>
            </a:r>
          </a:p>
          <a:p>
            <a:pPr marL="0" indent="0">
              <a:buNone/>
            </a:pPr>
            <a:r>
              <a:rPr lang="en-US" altLang="en-US" sz="1400" b="1" dirty="0">
                <a:solidFill>
                  <a:srgbClr val="E28434"/>
                </a:solidFill>
                <a:latin typeface="Calibri" pitchFamily="34" charset="0"/>
                <a:cs typeface="Times New Roman" pitchFamily="18" charset="0"/>
              </a:rPr>
              <a:t>Abigail Giroir, Communications &amp; Marketing Coordinator II (</a:t>
            </a:r>
            <a:r>
              <a:rPr lang="en-US" altLang="en-US" sz="1400" b="1" dirty="0">
                <a:solidFill>
                  <a:srgbClr val="E28434"/>
                </a:solidFill>
                <a:latin typeface="Calibri" pitchFamily="34" charset="0"/>
                <a:cs typeface="Times New Roman" pitchFamily="18" charset="0"/>
                <a:hlinkClick r:id="rId5"/>
              </a:rPr>
              <a:t>agiroir@lpca.net</a:t>
            </a:r>
            <a:r>
              <a:rPr lang="en-US" altLang="en-US" sz="1400" b="1" dirty="0">
                <a:solidFill>
                  <a:srgbClr val="E28434"/>
                </a:solidFill>
                <a:latin typeface="Calibri" pitchFamily="34" charset="0"/>
                <a:cs typeface="Times New Roman" pitchFamily="18" charset="0"/>
              </a:rPr>
              <a:t>) </a:t>
            </a:r>
          </a:p>
        </p:txBody>
      </p:sp>
      <p:cxnSp>
        <p:nvCxnSpPr>
          <p:cNvPr id="7" name="Straight Connector 6">
            <a:extLst>
              <a:ext uri="{FF2B5EF4-FFF2-40B4-BE49-F238E27FC236}">
                <a16:creationId xmlns:a16="http://schemas.microsoft.com/office/drawing/2014/main" id="{7F4746CC-D906-8293-348C-CFC5F4A58FB4}"/>
              </a:ext>
            </a:extLst>
          </p:cNvPr>
          <p:cNvCxnSpPr/>
          <p:nvPr/>
        </p:nvCxnSpPr>
        <p:spPr>
          <a:xfrm>
            <a:off x="3082316" y="2416197"/>
            <a:ext cx="2876423"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0CCE6524-43E5-6C56-9AF7-3E4F40CC2936}"/>
              </a:ext>
            </a:extLst>
          </p:cNvPr>
          <p:cNvPicPr>
            <a:picLocks noChangeAspect="1"/>
          </p:cNvPicPr>
          <p:nvPr/>
        </p:nvPicPr>
        <p:blipFill>
          <a:blip r:embed="rId6"/>
          <a:stretch>
            <a:fillRect/>
          </a:stretch>
        </p:blipFill>
        <p:spPr>
          <a:xfrm>
            <a:off x="27482" y="89857"/>
            <a:ext cx="2231036" cy="1022779"/>
          </a:xfrm>
          <a:prstGeom prst="rect">
            <a:avLst/>
          </a:prstGeom>
        </p:spPr>
      </p:pic>
    </p:spTree>
    <p:extLst>
      <p:ext uri="{BB962C8B-B14F-4D97-AF65-F5344CB8AC3E}">
        <p14:creationId xmlns:p14="http://schemas.microsoft.com/office/powerpoint/2010/main" val="18032116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1267</TotalTime>
  <Words>286</Words>
  <Application>Microsoft Office PowerPoint</Application>
  <PresentationFormat>On-screen Show (16:9)</PresentationFormat>
  <Paragraphs>29</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LAHCCN Presents: eClinical Works EHR User Group</vt:lpstr>
      <vt:lpstr>PowerPoint Presentation</vt:lpstr>
      <vt:lpstr>myLPCA Members Portal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Slide Title</dc:title>
  <dc:creator>Madelyn Curtis</dc:creator>
  <cp:lastModifiedBy>Thanh Nguyen</cp:lastModifiedBy>
  <cp:revision>11</cp:revision>
  <dcterms:created xsi:type="dcterms:W3CDTF">2022-10-26T14:45:18Z</dcterms:created>
  <dcterms:modified xsi:type="dcterms:W3CDTF">2023-06-13T16:58:23Z</dcterms:modified>
</cp:coreProperties>
</file>